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78" d="100"/>
          <a:sy n="78" d="100"/>
        </p:scale>
        <p:origin x="-2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2168-60C2-49C4-A7AE-F944734DC29A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A852-1E60-4D6E-A634-A3E91BDC77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80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1A852-1E60-4D6E-A634-A3E91BDC77A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5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4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0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33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74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0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4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8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0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0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6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1DAB-F880-44B0-9CFD-253AD538BE1B}" type="datetimeFigureOut">
              <a:rPr lang="es-ES" smtClean="0"/>
              <a:t>18/09/2017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B6553-6E22-4915-A5FD-C316117FD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8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iciativaslocales.org/estructura_presupuesto_general_municipal.htm" TargetMode="External"/><Relationship Id="rId3" Type="http://schemas.openxmlformats.org/officeDocument/2006/relationships/hyperlink" Target="https://infoaod-info.maec.es/shared/cms/docs/anexos/Anexo_1.pdf" TargetMode="External"/><Relationship Id="rId7" Type="http://schemas.openxmlformats.org/officeDocument/2006/relationships/hyperlink" Target="http://www.euskadi.eus/informacion/el-sector-publico-de-la-cae-y-entidades-participadas-2012/web01-a2ogafin/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mp.femp.es/files/566-1077-archivo/ManualdeCooperaci%C3%B3nFEMP2011.pdf" TargetMode="External"/><Relationship Id="rId5" Type="http://schemas.openxmlformats.org/officeDocument/2006/relationships/hyperlink" Target="http://www.aecid.es/Centro-Documentacion/Documentos/Planificaci%C3%B3n/Comunicacion%202015%20Cooperaci%C3%B3n%20Espa%C3%B1ola%20(2).pdf" TargetMode="External"/><Relationship Id="rId4" Type="http://schemas.openxmlformats.org/officeDocument/2006/relationships/hyperlink" Target="https://concordeurope.org/wp-content/uploads/2016/10/CONCORD_AidWatch_Report_2016_web.pdf?1855f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936104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b="1" dirty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2800" b="1" dirty="0" smtClean="0">
                <a:solidFill>
                  <a:srgbClr val="333399"/>
                </a:solidFill>
                <a:latin typeface="Verdana" pitchFamily="34" charset="0"/>
              </a:rPr>
              <a:t>COOPERACION PARA DESARROLLO</a:t>
            </a:r>
            <a:endParaRPr lang="es-ES" sz="28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19672" y="2717626"/>
            <a:ext cx="6624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INDICE</a:t>
            </a:r>
          </a:p>
          <a:p>
            <a:pPr algn="ctr"/>
            <a:endParaRPr lang="es-E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AOD</a:t>
            </a:r>
          </a:p>
          <a:p>
            <a:pPr marL="342900" indent="-342900">
              <a:buFont typeface="+mj-lt"/>
              <a:buAutoNum type="arabicPeriod"/>
            </a:pP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AAPP</a:t>
            </a:r>
          </a:p>
          <a:p>
            <a:pPr marL="342900" indent="-342900">
              <a:buFont typeface="+mj-lt"/>
              <a:buAutoNum type="arabicPeriod"/>
            </a:pPr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PRESUPUESTOS</a:t>
            </a:r>
          </a:p>
          <a:p>
            <a:pPr algn="ctr"/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Sector Publico CAPV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10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0533" y="692696"/>
            <a:ext cx="8577335" cy="570925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</a:t>
            </a:r>
            <a:r>
              <a:rPr 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PUBLICO</a:t>
            </a:r>
            <a:endParaRPr lang="es-ES" sz="1400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Administración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Administración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Institucional: Organismos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Autónomos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Administración Institucional: Entes Públicos de Derecho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 Públicas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Fundaciones del Sector Público de la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Consorcios del Sector Público de la CAE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CON PARTICIPACIÓN PÚBLICA MAYORITARIA, NO INTEGRADAS EN EL SECTOR PÚBLICO DE NINGUNA ADMINISTRACIÓN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Consorcios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entidades sin fines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lucrativos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ENTIDADES PARTICIPADAS POR EL SECTOR PÚBLICO DE LA CAE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Sociedades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mercantiles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Fundaciones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entidades sin fines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lucrativos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entidades</a:t>
            </a:r>
          </a:p>
          <a:p>
            <a:pPr lvl="1"/>
            <a:endParaRPr lang="es-E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Entidades no pertenecientes al Sector Público de la CAE que consolidan con éste en términos de contabilidad nacional, no incluidas en los apartados anteriores</a:t>
            </a:r>
          </a:p>
        </p:txBody>
      </p:sp>
    </p:spTree>
    <p:extLst>
      <p:ext uri="{BB962C8B-B14F-4D97-AF65-F5344CB8AC3E}">
        <p14:creationId xmlns:p14="http://schemas.microsoft.com/office/powerpoint/2010/main" val="32009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Conceptos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11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6665" y="1169451"/>
            <a:ext cx="8577335" cy="513986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ADMINISTRATIVO</a:t>
            </a:r>
          </a:p>
          <a:p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Cuyo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es controlar legalmente la actividad administrativa del gobierno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CLASIFICACIÓN</a:t>
            </a:r>
          </a:p>
          <a:p>
            <a:pPr algn="just"/>
            <a:r>
              <a:rPr lang="es-ES_tradnl" altLang="es-ES" sz="8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Económica: </a:t>
            </a:r>
            <a:r>
              <a:rPr lang="es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egún la naturaleza económica de los ingresos y gastos públicos.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Funcional: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basada en la naturaleza de las funciones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 a realizar.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Orgánica: </a:t>
            </a:r>
            <a:r>
              <a:rPr lang="es-ES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efleja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unidad orgánica a la que se asigna el gasto, así como el órgano de gestión al que se atribuyen los créditos consignados en cada partida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presupuestaria. Es potestativa y basada en norma particular de cada entidad.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ES_tradnl" altLang="es-ES" sz="16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PARTIDA PRESUPUESTARIA</a:t>
            </a:r>
          </a:p>
          <a:p>
            <a:pPr algn="just"/>
            <a:endParaRPr lang="es-ES_tradnl" altLang="es-ES" sz="8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Constituye la unidad presupuestaria mínima, a la que referir las respectivas consignaciones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o créditos.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Conjunción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de, cuanto menos, la clasificación funcional y la económica.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Mínimo formada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seis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cifras hasta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inclusive.</a:t>
            </a:r>
          </a:p>
          <a:p>
            <a:pPr algn="just"/>
            <a:r>
              <a:rPr lang="es-ES_tradnl" alt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alt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VINCULACIONES PRESUPUESTARIAS</a:t>
            </a:r>
          </a:p>
          <a:p>
            <a:pPr algn="just"/>
            <a:endParaRPr lang="es-ES_tradn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indican en la Bases de </a:t>
            </a:r>
            <a:r>
              <a:rPr lang="es-ES_trad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 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ES_trad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Clasificaciones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12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55576" y="750178"/>
            <a:ext cx="8222292" cy="6063198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alt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CLASIFICACION </a:t>
            </a:r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ECONÓMICA</a:t>
            </a:r>
          </a:p>
          <a:p>
            <a:pPr algn="ctr"/>
            <a:endParaRPr lang="es-ES_tradnl" altLang="es-ES" sz="8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egún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naturaleza económica de los ingresos y gastos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Niveles:</a:t>
            </a:r>
          </a:p>
          <a:p>
            <a:pPr algn="just"/>
            <a:r>
              <a:rPr lang="es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Obligatorios y cerrados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capítulos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dígito), artículos (2 dígitos), conceptos (3 dígitos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just"/>
            <a:r>
              <a:rPr lang="es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Voluntario y abierto: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subconceptos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dígitos más)</a:t>
            </a:r>
          </a:p>
          <a:p>
            <a:pPr algn="just"/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alt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corrientes</a:t>
            </a:r>
            <a:endParaRPr lang="es-ES" altLang="es-ES" sz="16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 Gastos de personal.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 Gastos de bienes corrientes y servicios. 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Gastos financieros.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4: Transferencias corrientes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5: Se deja abierto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de capital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 Inversiones reales.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7: Transferencias de capital.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financieros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8: Activos financieros. 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 Pasivos financieros</a:t>
            </a:r>
            <a:r>
              <a:rPr lang="es-ES" sz="16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altLang="es-ES" sz="1600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Clasificaciones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13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0533" y="974333"/>
            <a:ext cx="8577335" cy="513986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_tradnl" alt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CLASIFICACION </a:t>
            </a:r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FUNCIONAL</a:t>
            </a:r>
          </a:p>
          <a:p>
            <a:pPr algn="ctr"/>
            <a:endParaRPr lang="es-ES_tradnl" altLang="es-ES" sz="8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basada en la naturaleza de las funciones públicas a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</a:t>
            </a:r>
          </a:p>
          <a:p>
            <a:pPr algn="ctr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Niveles:</a:t>
            </a:r>
          </a:p>
          <a:p>
            <a:pPr algn="just"/>
            <a:r>
              <a:rPr lang="es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Obligatorios y cerrados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función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dígito),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función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 dígitos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just"/>
            <a:r>
              <a:rPr lang="es-E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Voluntario </a:t>
            </a:r>
            <a:r>
              <a:rPr lang="es-E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abierto: </a:t>
            </a:r>
            <a:r>
              <a:rPr lang="es-E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subfunciones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dígito más), programa (1 digito más) y subprograma (1 digito más)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_tradnl" altLang="es-ES" sz="16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_tradnl" altLang="es-ES" sz="16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1: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Servicios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carácter general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2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Protección civil y seguridad ciudadana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3: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Seguridad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protección y promoción social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de función 4:   Producción de bienes públicos de carácter social.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de función 5:   Producción de bienes de carácter económico.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6: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Regulación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económica de carácter general. 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7: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Regulación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económica de sectores productivos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8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:.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 posibles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ajustes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consolidación.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9: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Transferencias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Administraciones Públicas. </a:t>
            </a: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Grupo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función 0: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Deuda pública.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altLang="es-ES" sz="16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Tipos presupuestos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14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0533" y="969977"/>
            <a:ext cx="8577335" cy="5309146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s-ES_tradnl" altLang="es-ES" sz="8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GENERAL</a:t>
            </a:r>
            <a:endParaRPr lang="es-ES_tradnl" altLang="es-ES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_tradnl" altLang="es-ES" sz="9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 los presupuestos de la institución y de todas las entidades, organismos autónomos, sociedades y fundaciones de todo tipo en las que participa la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institución.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Total: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 el total de los capítulos del 1 al 9 de dichos presupuestos </a:t>
            </a:r>
            <a:r>
              <a:rPr lang="es-ES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disminuir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ajustes, eliminaciones y reclasificaciones de operaciones internas entre la institución y sus organismos autónomos, sociedades y fundaciones.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Consolidado: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 el total de los capítulos del 1 al 9 de dichos presupuestos </a:t>
            </a:r>
            <a:r>
              <a:rPr lang="es-ES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disminuyéndolo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los ajustes, eliminaciones y reclasificaciones de operaciones internas entre la institución y sus organismos autónomos, sociedades y fundaciones.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caso de las diputaciones forales el </a:t>
            </a: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Consolidado Propio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la cantidad resultante de deducir de su General Consolidado los Compromisos Institucionales (Cupo al Estado, Aportación a la CAPV, Fondo Foral de Financiación Municipal, Aportación a Juntas Generales).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altLang="es-ES" sz="16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Tipos presupuestos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15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0533" y="969977"/>
            <a:ext cx="8577335" cy="555536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s-ES_tradnl" altLang="es-ES" sz="8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PROPIO</a:t>
            </a:r>
            <a:endParaRPr lang="es-ES_tradnl" altLang="es-ES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_tradnl" altLang="es-ES" sz="9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correspondiente a la institución sin tener en cuenta los presupuestos de todas las entidades, organismos autónomos, sociedades y fundaciones de todo tipo en las que participa la institución. </a:t>
            </a:r>
          </a:p>
          <a:p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formado por: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Carga Financiera: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la suma de los capítulos 3 Gastos Financieros y 9 Pasivos Financieros.</a:t>
            </a:r>
          </a:p>
          <a:p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Propio de Gestión o Presupuesto de Gestión Ordinario: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la cantidad restante al deducir la Carga Financiera del Presupuesto Propio.</a:t>
            </a:r>
          </a:p>
          <a:p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distintas instituciones el presupuesto propio se denomina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Gobierno Vasco: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Administración de la Comunidad Autónoma de Euskadi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Diputación Foral Araba: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Diputación Foral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Diputación Foral </a:t>
            </a:r>
            <a:r>
              <a:rPr lang="es-E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Bizkaia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Diputación Foral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Diputación Foral </a:t>
            </a:r>
            <a:r>
              <a:rPr lang="es-E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Gipuzkoa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Administración Foral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Ayuntamiento </a:t>
            </a:r>
            <a:r>
              <a:rPr lang="es-E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Bilbo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:;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 Municipal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Ayuntamiento Donostia: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Ayuntamiento</a:t>
            </a:r>
          </a:p>
          <a:p>
            <a:pPr lvl="1"/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Ayuntamiento </a:t>
            </a:r>
            <a:r>
              <a:rPr lang="es-E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Gazteiz</a:t>
            </a:r>
            <a:r>
              <a:rPr lang="es-E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Entidad Local</a:t>
            </a:r>
          </a:p>
          <a:p>
            <a:pPr algn="just"/>
            <a:endParaRPr lang="es-ES_tradnl" altLang="es-ES" sz="16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Presupuestos AAPP – Fases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16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0533" y="620688"/>
            <a:ext cx="8577335" cy="610936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s-ES_tradnl" altLang="es-ES" sz="8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alt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APROBACION PRESUPUESTO</a:t>
            </a:r>
          </a:p>
          <a:p>
            <a:pPr algn="ctr"/>
            <a:endParaRPr lang="es-ES_tradnl" altLang="es-ES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ES_tradnl" alt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 en cada entidad pero con pasos comunes:</a:t>
            </a:r>
          </a:p>
          <a:p>
            <a:pPr algn="ctr"/>
            <a:endParaRPr lang="es-ES_tradnl" altLang="es-E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Propuesta grandes objetivos y directrices del Diputado/a o Alcaldía o Equipo de Gobierno si hay coalición.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departamento, sección , servicio, etc. hace su propuesta inicial.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Hacienda con Diputado/a o Alcaldía o Equipo de Gobierno negocian y cierran la propuesta del presupuesto y aprueban en la Comisión de Hacienda y en el Pleno la propuesta del conjunto de la entidad.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comunica dicho borrador a los grupos de la oposición y a la ciudadanía y se abre el plazo de presentación de enmiendas o alegaciones.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Aprobación definitiva del Presupuesto Inicial en Pleno y publicación oficial.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MODIFICACION PRESUPUESTO </a:t>
            </a: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(s/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Ejecución del Presupuesto)</a:t>
            </a:r>
            <a:endParaRPr lang="es-ES_tradnl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_tradnl" altLang="es-E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Créditos extraordinarios y suplementos de créditos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Ampliaciones de crédito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Transferencias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altLang="es-ES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_tradnl" alt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EJECUTADO (</a:t>
            </a:r>
            <a:r>
              <a:rPr lang="es-ES_tradnl" altLang="es-E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Liquidación </a:t>
            </a:r>
            <a:r>
              <a:rPr lang="es-ES_tradnl" alt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las </a:t>
            </a:r>
            <a:r>
              <a:rPr lang="es-ES_tradnl" altLang="es-E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Cuentas)</a:t>
            </a:r>
          </a:p>
          <a:p>
            <a:pPr algn="just"/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inicial, Modificaciones, Presupuesto definitivo, G</a:t>
            </a:r>
            <a:r>
              <a:rPr lang="es-ES" sz="1600" dirty="0" err="1" smtClean="0"/>
              <a:t>astos</a:t>
            </a:r>
            <a:r>
              <a:rPr lang="es-ES" sz="1600" dirty="0" smtClean="0"/>
              <a:t> </a:t>
            </a:r>
            <a:r>
              <a:rPr lang="es-ES" sz="1600" dirty="0"/>
              <a:t>A</a:t>
            </a:r>
            <a:r>
              <a:rPr lang="es-ES" sz="1600" dirty="0" smtClean="0"/>
              <a:t>utorizados </a:t>
            </a:r>
            <a:r>
              <a:rPr lang="es-ES" sz="1600" dirty="0"/>
              <a:t>y </a:t>
            </a:r>
            <a:r>
              <a:rPr lang="es-ES" sz="1600" dirty="0" smtClean="0"/>
              <a:t>Comprometidos</a:t>
            </a:r>
            <a:r>
              <a:rPr lang="es-ES" sz="1600" dirty="0"/>
              <a:t>, </a:t>
            </a:r>
            <a:r>
              <a:rPr lang="es-ES" sz="1600" dirty="0" smtClean="0"/>
              <a:t>Obligaciones </a:t>
            </a:r>
            <a:r>
              <a:rPr lang="es-ES" sz="1600" dirty="0"/>
              <a:t>R</a:t>
            </a:r>
            <a:r>
              <a:rPr lang="es-ES" sz="1600" dirty="0" smtClean="0"/>
              <a:t>econocidas</a:t>
            </a:r>
            <a:r>
              <a:rPr lang="es-ES" sz="1600" dirty="0"/>
              <a:t>, </a:t>
            </a:r>
            <a:r>
              <a:rPr lang="es-ES" sz="1600" dirty="0" smtClean="0"/>
              <a:t>Pagos </a:t>
            </a:r>
            <a:r>
              <a:rPr lang="es-ES" sz="1600" dirty="0"/>
              <a:t>ordenados y </a:t>
            </a:r>
            <a:r>
              <a:rPr lang="es-ES" sz="1600" dirty="0" smtClean="0"/>
              <a:t>pagos realizados, Remanente crédito</a:t>
            </a:r>
            <a:endParaRPr lang="es-ES_tradnl" alt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_tradnl" altLang="es-ES" sz="1600" b="1" dirty="0" smtClean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Presupuesto </a:t>
            </a:r>
            <a:r>
              <a:rPr lang="es-ES" sz="2400" b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17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91393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monto de la AOD que corresponde al </a:t>
            </a:r>
            <a:r>
              <a:rPr lang="es-ES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del departamento o servicio de Cooperación para el Desarrollo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institución. Se incluyen:</a:t>
            </a:r>
          </a:p>
          <a:p>
            <a:pPr lvl="0"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del personal directo (capítulo 1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corrientes (capítulo 2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varios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Subcontrataciones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en instituciones (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Euskal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Fondoa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y acciones de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sensibiización</a:t>
            </a:r>
            <a:endParaRPr lang="es-ES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transferencias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subvenciones corrientes (capítulo 4</a:t>
            </a: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Convocatorias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CpD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Convenios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CpD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EpT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Ayuda Humanitaria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algunos casos transferencias de capital (capítulo 6) si las hubiera.</a:t>
            </a:r>
          </a:p>
          <a:p>
            <a:pPr algn="just"/>
            <a:endParaRPr lang="es-ES" sz="1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alguna institución tuviese el personal de Cooperación compartido con otros servicios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un mismo departamento y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tenga una partida de personal específica de Cooperación, se solicitará a la institución la relación de dicho personal compartido, su coste y la dedicación establecida a cada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dentro del departamento.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base a esos datos se obtendrá el coste de personal asignado a Cooperación. </a:t>
            </a:r>
            <a:endParaRPr lang="es-E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ES" sz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caso de no disponer la dedicación establecida a cada servicio se realizará un prorrateo en función del presupuesto directo de cada servicio dentro del departamento.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mismo procedimiento se haría si se tuviese el capitulo 2 de gastos corrientes compartidos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6732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9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Formula cálculo sobre Presupuestos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18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268760"/>
            <a:ext cx="82675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Numerador</a:t>
            </a:r>
          </a:p>
          <a:p>
            <a:pPr lvl="0"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monto del presupuesto del departamento o servicio de Cooperación para el Desarrollo (</a:t>
            </a:r>
            <a:r>
              <a:rPr lang="es-E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CpD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Denominador</a:t>
            </a:r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Consolidado Propio Total de 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de la entidad o institución.</a:t>
            </a:r>
          </a:p>
          <a:p>
            <a:pPr lvl="1"/>
            <a:endParaRPr lang="es-ES" sz="1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Consolidado</a:t>
            </a: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incluyendo los organismos autónomos, las entidades públicas empresariales, las sociedades mercantiles públicas, las fundaciones y consorcios públicos y cualquier otra entidad que esté incluida en los Presupuestos Generales de la institución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Propio: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 la institución una vez deducidos los compromisos institucionales si los hubiera como es el caso de las tres diputaciones</a:t>
            </a:r>
            <a:r>
              <a:rPr 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Total:</a:t>
            </a:r>
            <a:r>
              <a:rPr lang="es-E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los gastos, es decir, los 9 capítulos del presupuesto económico (corrientes 1 al 5, de capital 6 y 7 y financieros 8 y 9).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Formula cálculo sobre el PIB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19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980728"/>
            <a:ext cx="819553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calcula sobre el PIB porque </a:t>
            </a:r>
            <a:r>
              <a:rPr lang="es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Eustat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obtiene todavía el PNB</a:t>
            </a:r>
          </a:p>
          <a:p>
            <a:pPr lvl="0" algn="just"/>
            <a:endParaRPr lang="es-E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</a:t>
            </a:r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AOD</a:t>
            </a:r>
          </a:p>
          <a:p>
            <a:pPr lvl="0" algn="just"/>
            <a:endParaRPr lang="es-E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AOD de la CAPV se obtiene sumando todas las AOD de cada una de las AAPP vascas (Gobierno Vasco, Diputaciones y Ayuntamientos) y la parte proporcional de la AOD del Estado que corresponde al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 vasco.</a:t>
            </a:r>
          </a:p>
          <a:p>
            <a:pPr algn="just"/>
            <a:endParaRPr lang="es-E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monto total que la CAPV debería aportar de AOD sobre el PIB se obtiene multiplicando 0,7% por el PIB de cada año.</a:t>
            </a:r>
          </a:p>
          <a:p>
            <a:pPr lvl="0"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 de AOD por cada AAPP vasca</a:t>
            </a:r>
          </a:p>
          <a:p>
            <a:pPr lvl="0" algn="just"/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Comisión Interinstitucional de la AVCD las distintas administraciones públicas que intervienen en la CAPV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deben llegar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 acuerdo para establecer una fórmula de reparto de responsabilidades y de cantidades de AOD a destinar por cada una de ellas para conseguir entre todas el 0,7% del PIB de la CAPV, hasta que se disponga de su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PNB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/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Qué es?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2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5536" y="18128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flujos netos,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transferencias de recursos, bien en efectivo bien en forma de productos o servicios,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dirigidas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países que figuran en la lista de países receptores del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de Ayuda al Desarrollo (CAD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de la OCDE y a instituciones multilaterales de desarrollo con destino a receptores de esa misma lista de países y que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indent="-400050" algn="just">
              <a:buAutoNum type="romanLcPeriod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proporcionadas por organismos oficiales, incluidos gobiernos estatales y locales, o por sus organismos ejecutivos. </a:t>
            </a:r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indent="-400050" algn="just">
              <a:buAutoNum type="romanLcPeriod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0050" indent="-400050" algn="just">
              <a:buAutoNum type="romanLcPeriod" startAt="2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de cuyas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transacciones ( préstamos o donaciones): </a:t>
            </a:r>
          </a:p>
          <a:p>
            <a:pPr lvl="1"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 con el principal objetivo de promover el desarrollo y el bienestar económicos de los países en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desarrollo.</a:t>
            </a:r>
          </a:p>
        </p:txBody>
      </p:sp>
    </p:spTree>
    <p:extLst>
      <p:ext uri="{BB962C8B-B14F-4D97-AF65-F5344CB8AC3E}">
        <p14:creationId xmlns:p14="http://schemas.microsoft.com/office/powerpoint/2010/main" val="22372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Control Presupuestos – Acceso a información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20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963574"/>
            <a:ext cx="819553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Posibilidad acceso</a:t>
            </a:r>
          </a:p>
          <a:p>
            <a:pPr lvl="0" algn="just"/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 en todas las webs del Gobierno Vasco, las tres Diputaciones y los tres ayuntamientos capitalinos, existe la posibilidad de acceder a toda la información necesaria para obtener los presupuestos de su AOD y de la propia entidad.</a:t>
            </a:r>
          </a:p>
          <a:p>
            <a:pPr lvl="1" algn="just"/>
            <a:endPara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Diferentes sistemas de acceso</a:t>
            </a:r>
          </a:p>
          <a:p>
            <a:pPr algn="just"/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 cada entidad tiene diferentes vías de acceso y de ordenación de su presupuesto y de sus liquidaciones.</a:t>
            </a:r>
            <a:endParaRPr lang="es-E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Control Presupuestos – Cuadros de control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21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963574"/>
            <a:ext cx="819553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AOD</a:t>
            </a:r>
          </a:p>
          <a:p>
            <a:pPr lvl="0" algn="just"/>
            <a:endParaRPr lang="es-ES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AOD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importes totales y %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s/Presupuesto Propio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Consolidado.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 Presupuestos de </a:t>
            </a:r>
            <a:r>
              <a:rPr lang="es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CpD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ES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EpD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(AOD):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su composición y % cooperación directa.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Evolución Presupuestos iniciales Consolidados Propios</a:t>
            </a:r>
          </a:p>
          <a:p>
            <a:pPr lvl="0" algn="just"/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Control Presupuestos – Cuadros de control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22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51520" y="764704"/>
            <a:ext cx="8784976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</a:t>
            </a:r>
            <a:r>
              <a:rPr lang="es-ES" sz="16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ES" sz="1600" b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ANALISIS</a:t>
            </a:r>
          </a:p>
          <a:p>
            <a:pPr lvl="0" algn="ctr"/>
            <a:endParaRPr lang="es-ES" sz="3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400" dirty="0"/>
          </a:p>
          <a:p>
            <a:pPr lvl="0" algn="ctr"/>
            <a:r>
              <a:rPr lang="es-ES" sz="1600" b="1" i="1" dirty="0"/>
              <a:t>SOBRE EL TOTAL DEL PRESUPUESTO RECLASIFICADO</a:t>
            </a:r>
            <a:endParaRPr lang="es-ES" sz="1600" dirty="0"/>
          </a:p>
          <a:p>
            <a:r>
              <a:rPr lang="es-ES" sz="600" dirty="0"/>
              <a:t> </a:t>
            </a:r>
            <a:r>
              <a:rPr lang="es-ES" sz="1400" b="1" i="1" dirty="0" smtClean="0"/>
              <a:t>Composición </a:t>
            </a:r>
            <a:r>
              <a:rPr lang="es-ES" sz="1400" b="1" i="1" dirty="0"/>
              <a:t>porcentual</a:t>
            </a:r>
            <a:r>
              <a:rPr lang="es-ES" sz="1400" dirty="0"/>
              <a:t>: del Presupuesto Reclasificado por partidas presupuestarias y grupos.</a:t>
            </a:r>
            <a:endParaRPr lang="es-ES" sz="1400" dirty="0"/>
          </a:p>
          <a:p>
            <a:r>
              <a:rPr lang="es-ES" sz="1400" b="1" i="1" dirty="0" smtClean="0"/>
              <a:t>Gastos gestión: </a:t>
            </a:r>
            <a:r>
              <a:rPr lang="es-ES" sz="1400" dirty="0" smtClean="0"/>
              <a:t>% </a:t>
            </a:r>
            <a:r>
              <a:rPr lang="es-ES" sz="1400" dirty="0"/>
              <a:t>de la suma de cap. 1 más cap.2 del Presupuesto Reclasificado sobre el Total del </a:t>
            </a:r>
            <a:r>
              <a:rPr lang="es-ES" sz="1400" dirty="0" smtClean="0"/>
              <a:t>mismo.</a:t>
            </a:r>
          </a:p>
          <a:p>
            <a:r>
              <a:rPr lang="es-ES" sz="1400" b="1" i="1" dirty="0" smtClean="0"/>
              <a:t>Por instrumentos</a:t>
            </a:r>
            <a:r>
              <a:rPr lang="es-ES" sz="1400" dirty="0"/>
              <a:t> </a:t>
            </a:r>
            <a:endParaRPr lang="es-ES" sz="1400" dirty="0" smtClean="0"/>
          </a:p>
          <a:p>
            <a:pPr lvl="1"/>
            <a:r>
              <a:rPr lang="es-ES" sz="1400" b="1" dirty="0" err="1" smtClean="0"/>
              <a:t>CpD</a:t>
            </a:r>
            <a:r>
              <a:rPr lang="es-ES" sz="1400" b="1" dirty="0"/>
              <a:t>:</a:t>
            </a:r>
            <a:r>
              <a:rPr lang="es-ES" sz="1400" dirty="0"/>
              <a:t> % del total de subvenciones más convenios de </a:t>
            </a:r>
            <a:r>
              <a:rPr lang="es-ES" sz="1400" dirty="0" err="1"/>
              <a:t>CpD</a:t>
            </a:r>
            <a:r>
              <a:rPr lang="es-ES" sz="1400" dirty="0"/>
              <a:t> sobre el  Total Presupuesto Reclasificado.</a:t>
            </a:r>
            <a:endParaRPr lang="es-ES" sz="1400" dirty="0"/>
          </a:p>
          <a:p>
            <a:pPr lvl="1"/>
            <a:r>
              <a:rPr lang="es-ES" sz="1400" b="1" dirty="0" err="1"/>
              <a:t>EpD</a:t>
            </a:r>
            <a:r>
              <a:rPr lang="es-ES" sz="1400" b="1" dirty="0"/>
              <a:t>: </a:t>
            </a:r>
            <a:r>
              <a:rPr lang="es-ES" sz="1400" dirty="0"/>
              <a:t>% del total de subvenciones más convenios de </a:t>
            </a:r>
            <a:r>
              <a:rPr lang="es-ES" sz="1400" dirty="0" err="1"/>
              <a:t>EpD</a:t>
            </a:r>
            <a:r>
              <a:rPr lang="es-ES" sz="1400" dirty="0"/>
              <a:t> sobre el  Total Presupuesto Reclasificado</a:t>
            </a:r>
            <a:r>
              <a:rPr lang="es-ES" sz="1400" b="1" dirty="0"/>
              <a:t>.</a:t>
            </a:r>
            <a:endParaRPr lang="es-ES" sz="1400" dirty="0"/>
          </a:p>
          <a:p>
            <a:pPr lvl="1"/>
            <a:r>
              <a:rPr lang="es-ES" sz="1400" b="1" dirty="0"/>
              <a:t>Ayuda Humanitaria : </a:t>
            </a:r>
            <a:r>
              <a:rPr lang="es-ES" sz="1400" dirty="0"/>
              <a:t>% del total de subvenciones más convenios de AH sobre el </a:t>
            </a:r>
            <a:r>
              <a:rPr lang="es-ES" sz="1400" dirty="0" smtClean="0"/>
              <a:t>Total </a:t>
            </a:r>
            <a:r>
              <a:rPr lang="es-ES" sz="1400" dirty="0"/>
              <a:t>Presupuesto Reclasificado</a:t>
            </a:r>
            <a:r>
              <a:rPr lang="es-ES" sz="1400" dirty="0" smtClean="0"/>
              <a:t>.</a:t>
            </a:r>
            <a:endParaRPr lang="es-ES" sz="1400" dirty="0"/>
          </a:p>
          <a:p>
            <a:r>
              <a:rPr lang="es-ES" sz="1400" b="1" i="1" dirty="0" smtClean="0"/>
              <a:t>Subvenciones</a:t>
            </a:r>
            <a:endParaRPr lang="es-ES" sz="1400" dirty="0"/>
          </a:p>
          <a:p>
            <a:pPr lvl="1"/>
            <a:r>
              <a:rPr lang="es-ES" sz="1400" b="1" dirty="0"/>
              <a:t>Total:</a:t>
            </a:r>
            <a:r>
              <a:rPr lang="es-ES" sz="1400" dirty="0"/>
              <a:t> % de la suma de las Subvenciones de </a:t>
            </a:r>
            <a:r>
              <a:rPr lang="es-ES" sz="1400" dirty="0" err="1"/>
              <a:t>CpD</a:t>
            </a:r>
            <a:r>
              <a:rPr lang="es-ES" sz="1400" dirty="0"/>
              <a:t>, </a:t>
            </a:r>
            <a:r>
              <a:rPr lang="es-ES" sz="1400" dirty="0" err="1"/>
              <a:t>EpD</a:t>
            </a:r>
            <a:r>
              <a:rPr lang="es-ES" sz="1400" dirty="0"/>
              <a:t> y AH  sobre el Total Presupuesto Reclasificado</a:t>
            </a:r>
            <a:r>
              <a:rPr lang="es-ES" sz="1400" dirty="0" smtClean="0"/>
              <a:t>.</a:t>
            </a:r>
            <a:r>
              <a:rPr lang="es-ES" sz="1400" dirty="0"/>
              <a:t> </a:t>
            </a:r>
            <a:endParaRPr lang="es-ES" sz="1400" dirty="0"/>
          </a:p>
          <a:p>
            <a:r>
              <a:rPr lang="es-ES" sz="1400" b="1" i="1" dirty="0" err="1"/>
              <a:t>Euskal</a:t>
            </a:r>
            <a:r>
              <a:rPr lang="es-ES" sz="1400" b="1" i="1" dirty="0"/>
              <a:t> </a:t>
            </a:r>
            <a:r>
              <a:rPr lang="es-ES" sz="1400" b="1" i="1" dirty="0" err="1"/>
              <a:t>Fondoa</a:t>
            </a:r>
            <a:endParaRPr lang="es-ES" sz="1400" dirty="0"/>
          </a:p>
          <a:p>
            <a:pPr lvl="1"/>
            <a:r>
              <a:rPr lang="es-ES" sz="1400" dirty="0"/>
              <a:t>% de la suma de la cuota anual pagada a EF (Participación en instituciones del cap. 2) más los proyectos de </a:t>
            </a:r>
            <a:r>
              <a:rPr lang="es-ES" sz="1400" dirty="0" err="1"/>
              <a:t>CpD</a:t>
            </a:r>
            <a:r>
              <a:rPr lang="es-ES" sz="1400" dirty="0"/>
              <a:t> destinados a EF sobre el Total Presupuesto Reclasificado.</a:t>
            </a:r>
          </a:p>
          <a:p>
            <a:pPr lvl="0"/>
            <a:endParaRPr lang="es-ES" sz="1400" b="1" i="1" dirty="0" smtClean="0"/>
          </a:p>
          <a:p>
            <a:pPr lvl="0" algn="ctr"/>
            <a:r>
              <a:rPr lang="es-ES" sz="1600" b="1" i="1" dirty="0" smtClean="0"/>
              <a:t>SOBRE </a:t>
            </a:r>
            <a:r>
              <a:rPr lang="es-ES" sz="1600" b="1" i="1" dirty="0"/>
              <a:t>OTRAS </a:t>
            </a:r>
            <a:r>
              <a:rPr lang="es-ES" sz="1600" b="1" i="1" dirty="0" smtClean="0"/>
              <a:t>REFERENCIAS</a:t>
            </a:r>
            <a:endParaRPr lang="es-ES" sz="1600" dirty="0"/>
          </a:p>
          <a:p>
            <a:r>
              <a:rPr lang="es-ES" sz="1400" b="1" i="1" dirty="0"/>
              <a:t>Cooperación </a:t>
            </a:r>
            <a:r>
              <a:rPr lang="es-ES" sz="1400" b="1" i="1" dirty="0" smtClean="0"/>
              <a:t>Directa</a:t>
            </a:r>
            <a:endParaRPr lang="es-ES" sz="1400" dirty="0"/>
          </a:p>
          <a:p>
            <a:pPr lvl="1"/>
            <a:r>
              <a:rPr lang="es-ES" sz="1400" b="1" dirty="0"/>
              <a:t>Directa de </a:t>
            </a:r>
            <a:r>
              <a:rPr lang="es-ES" sz="1400" b="1" dirty="0" err="1"/>
              <a:t>CpD</a:t>
            </a:r>
            <a:r>
              <a:rPr lang="es-ES" sz="1400" b="1" dirty="0"/>
              <a:t>: </a:t>
            </a:r>
            <a:r>
              <a:rPr lang="es-ES" sz="1400" dirty="0"/>
              <a:t>convenios sobre Total </a:t>
            </a:r>
            <a:r>
              <a:rPr lang="es-ES" sz="1400" dirty="0" err="1"/>
              <a:t>CpD</a:t>
            </a:r>
            <a:r>
              <a:rPr lang="es-ES" sz="1400" dirty="0"/>
              <a:t> de subvenciones más convenios.</a:t>
            </a:r>
            <a:endParaRPr lang="es-ES" sz="1400" dirty="0"/>
          </a:p>
          <a:p>
            <a:pPr lvl="1"/>
            <a:r>
              <a:rPr lang="es-ES" sz="1400" b="1" dirty="0"/>
              <a:t>Directa de </a:t>
            </a:r>
            <a:r>
              <a:rPr lang="es-ES" sz="1400" b="1" dirty="0" err="1"/>
              <a:t>EpD</a:t>
            </a:r>
            <a:r>
              <a:rPr lang="es-ES" sz="1400" b="1" dirty="0"/>
              <a:t>: </a:t>
            </a:r>
            <a:r>
              <a:rPr lang="es-ES" sz="1400" dirty="0"/>
              <a:t>convenios sobre Total </a:t>
            </a:r>
            <a:r>
              <a:rPr lang="es-ES" sz="1400" dirty="0" err="1"/>
              <a:t>EpD</a:t>
            </a:r>
            <a:r>
              <a:rPr lang="es-ES" sz="1400" dirty="0"/>
              <a:t> de subvenciones más convenios.</a:t>
            </a:r>
            <a:endParaRPr lang="es-ES" sz="1400" dirty="0"/>
          </a:p>
          <a:p>
            <a:pPr lvl="1"/>
            <a:r>
              <a:rPr lang="es-ES" sz="1400" b="1" dirty="0"/>
              <a:t>Directa de AH: </a:t>
            </a:r>
            <a:r>
              <a:rPr lang="es-ES" sz="1400" i="1" dirty="0"/>
              <a:t>convenios sobre Total AH de subvenciones más convenios.</a:t>
            </a:r>
            <a:endParaRPr lang="es-ES" sz="1400" dirty="0"/>
          </a:p>
          <a:p>
            <a:pPr lvl="1"/>
            <a:r>
              <a:rPr lang="es-ES" sz="1400" b="1" dirty="0"/>
              <a:t>Directa Total: </a:t>
            </a:r>
            <a:r>
              <a:rPr lang="es-ES" sz="1400" dirty="0"/>
              <a:t>convenios de </a:t>
            </a:r>
            <a:r>
              <a:rPr lang="es-ES" sz="1400" dirty="0" err="1"/>
              <a:t>CpD</a:t>
            </a:r>
            <a:r>
              <a:rPr lang="es-ES" sz="1400" dirty="0"/>
              <a:t>, </a:t>
            </a:r>
            <a:r>
              <a:rPr lang="es-ES" sz="1400" dirty="0" err="1"/>
              <a:t>EpD</a:t>
            </a:r>
            <a:r>
              <a:rPr lang="es-ES" sz="1400" dirty="0"/>
              <a:t> y AH sobre Total de </a:t>
            </a:r>
            <a:r>
              <a:rPr lang="es-ES" sz="1400" dirty="0" err="1"/>
              <a:t>CpD</a:t>
            </a:r>
            <a:r>
              <a:rPr lang="es-ES" sz="1400" dirty="0"/>
              <a:t>, </a:t>
            </a:r>
            <a:r>
              <a:rPr lang="es-ES" sz="1400" dirty="0" err="1"/>
              <a:t>EpD</a:t>
            </a:r>
            <a:r>
              <a:rPr lang="es-ES" sz="1400" dirty="0"/>
              <a:t> y AH de subvenciones más convenios</a:t>
            </a:r>
            <a:r>
              <a:rPr lang="es-ES" sz="1400" dirty="0" smtClean="0"/>
              <a:t>.</a:t>
            </a:r>
            <a:r>
              <a:rPr lang="es-ES" sz="1400" dirty="0"/>
              <a:t> </a:t>
            </a:r>
            <a:endParaRPr lang="es-ES" sz="1400" dirty="0"/>
          </a:p>
          <a:p>
            <a:r>
              <a:rPr lang="es-ES" sz="1400" b="1" dirty="0" smtClean="0"/>
              <a:t>Convocatorias</a:t>
            </a:r>
            <a:r>
              <a:rPr lang="es-ES" sz="1400" dirty="0"/>
              <a:t> </a:t>
            </a:r>
            <a:endParaRPr lang="es-ES" sz="1400" dirty="0"/>
          </a:p>
          <a:p>
            <a:pPr lvl="1"/>
            <a:r>
              <a:rPr lang="es-ES" sz="1400" b="1" dirty="0" err="1" smtClean="0"/>
              <a:t>CpD</a:t>
            </a:r>
            <a:r>
              <a:rPr lang="es-ES" sz="1400" b="1" dirty="0"/>
              <a:t>: </a:t>
            </a:r>
            <a:r>
              <a:rPr lang="es-ES" sz="1400" dirty="0"/>
              <a:t>% de la convocatoria de </a:t>
            </a:r>
            <a:r>
              <a:rPr lang="es-ES" sz="1400" dirty="0" err="1"/>
              <a:t>EpD</a:t>
            </a:r>
            <a:r>
              <a:rPr lang="es-ES" sz="1400" dirty="0"/>
              <a:t> sobre la suma de convocatorias de </a:t>
            </a:r>
            <a:r>
              <a:rPr lang="es-ES" sz="1400" dirty="0" err="1"/>
              <a:t>CpD</a:t>
            </a:r>
            <a:r>
              <a:rPr lang="es-ES" sz="1400" dirty="0"/>
              <a:t> más </a:t>
            </a:r>
            <a:r>
              <a:rPr lang="es-ES" sz="1400" dirty="0" err="1" smtClean="0"/>
              <a:t>EpD</a:t>
            </a:r>
            <a:r>
              <a:rPr lang="es-ES" sz="1400" smtClean="0"/>
              <a:t>.</a:t>
            </a:r>
            <a:endParaRPr lang="es-ES" sz="1400" dirty="0"/>
          </a:p>
          <a:p>
            <a:pPr lvl="1"/>
            <a:r>
              <a:rPr lang="es-ES" sz="1400" b="1" dirty="0" smtClean="0"/>
              <a:t>Pago </a:t>
            </a:r>
            <a:r>
              <a:rPr lang="es-ES" sz="1400" b="1" dirty="0" err="1"/>
              <a:t>C</a:t>
            </a:r>
            <a:r>
              <a:rPr lang="es-ES" sz="1400" b="1" dirty="0" err="1" smtClean="0"/>
              <a:t>pD</a:t>
            </a:r>
            <a:r>
              <a:rPr lang="es-ES" sz="1400" b="1" dirty="0" smtClean="0"/>
              <a:t>:</a:t>
            </a:r>
            <a:r>
              <a:rPr lang="es-ES" sz="1400" dirty="0" smtClean="0"/>
              <a:t>.</a:t>
            </a:r>
            <a:r>
              <a:rPr lang="es-ES" sz="1400" dirty="0"/>
              <a:t> % de pago en el primer año en </a:t>
            </a:r>
            <a:r>
              <a:rPr lang="es-ES" sz="1400" dirty="0" err="1"/>
              <a:t>CpD</a:t>
            </a:r>
            <a:r>
              <a:rPr lang="es-ES" sz="1400" b="1" dirty="0"/>
              <a:t>.</a:t>
            </a:r>
            <a:endParaRPr lang="es-ES" sz="1400" dirty="0"/>
          </a:p>
          <a:p>
            <a:pPr lvl="1"/>
            <a:r>
              <a:rPr lang="es-ES" sz="1400" b="1" dirty="0"/>
              <a:t>Pago </a:t>
            </a:r>
            <a:r>
              <a:rPr lang="es-ES" sz="1400" b="1" dirty="0" err="1" smtClean="0"/>
              <a:t>EpD</a:t>
            </a:r>
            <a:r>
              <a:rPr lang="es-ES" sz="1400" b="1" dirty="0"/>
              <a:t>: </a:t>
            </a:r>
            <a:r>
              <a:rPr lang="es-ES" sz="1400" dirty="0"/>
              <a:t>% de pago en el primer año en </a:t>
            </a:r>
            <a:r>
              <a:rPr lang="es-ES" sz="1400" dirty="0" err="1"/>
              <a:t>EpD</a:t>
            </a:r>
            <a:r>
              <a:rPr lang="es-ES" sz="1400" dirty="0"/>
              <a:t>.</a:t>
            </a:r>
            <a:endParaRPr lang="es-ES" sz="1400" dirty="0"/>
          </a:p>
          <a:p>
            <a:pPr lvl="1"/>
            <a:r>
              <a:rPr lang="es-ES" sz="1400" b="1" dirty="0"/>
              <a:t>Pago AH: </a:t>
            </a:r>
            <a:r>
              <a:rPr lang="es-ES" sz="1400" dirty="0"/>
              <a:t>% de pago en el primer año en AH.</a:t>
            </a:r>
            <a:endParaRPr lang="es-ES" sz="1400" b="1" dirty="0">
              <a:solidFill>
                <a:srgbClr val="C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  <a:p>
            <a:pPr lvl="0" algn="just"/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333399"/>
                </a:solidFill>
                <a:latin typeface="Verdana" pitchFamily="34" charset="0"/>
              </a:rPr>
              <a:t>Enlaces de interés</a:t>
            </a:r>
            <a:endParaRPr lang="es-ES" sz="2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23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79512" y="1988840"/>
            <a:ext cx="88569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AOD concepto: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infoaod-info.maec.es/shared/cms/docs/anexos/Anexo_1.pdf</a:t>
            </a: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AOD por países: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concordeurope.org/wp-content/uploads/2016/10/CONCORD_AidWatch_Report_2016_web.pdf?1855fc</a:t>
            </a: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AOD Estado Español: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://www.aecid.es/Centro-Documentacion/Documentos/Planificaci%C3%B3n/Comunicacion%202015%20Cooperaci%C3%B3n%20Espa%C3%B1ola%20(2).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pdf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pág.. 62 a 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FEMP Manual Cooperación: 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://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femp.femp.es/files/566-1077-archivo/ManualdeCooperaci%C3%B3nFEMP2011.pdf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pág. 41 y 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 publico CAPV: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http://www.euskadi.eus/informacion/el-sector-publico-de-la-cae-y-entidades-participadas-2012//web01-a2ogafin/es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/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del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municipal: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http://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www.iniciativaslocales.org/estructura_presupuesto_general_municipal.htm</a:t>
            </a:r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Componentes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3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08873"/>
              </p:ext>
            </p:extLst>
          </p:nvPr>
        </p:nvGraphicFramePr>
        <p:xfrm>
          <a:off x="251520" y="1124744"/>
          <a:ext cx="8784977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016991"/>
                <a:gridCol w="3319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CONCEPTO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NO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Ayuda militar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Ayuda</a:t>
                      </a:r>
                      <a:r>
                        <a:rPr lang="es-ES" sz="1400" baseline="0" dirty="0" smtClean="0"/>
                        <a:t> humanitaria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Equipos ni prestamos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Mantenimiento paz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Actividades colaterales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Ejecución mantenimiento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Trabajo policía civil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Formación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No paramilitares</a:t>
                      </a:r>
                      <a:r>
                        <a:rPr lang="es-ES" sz="1400" baseline="0" dirty="0" smtClean="0"/>
                        <a:t> ni insurgencia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Programas sociales y culturales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Creación de capacidad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Intervenciones aisladas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Asistencia a refugiados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 país origen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 país donante 12 meses y </a:t>
                      </a:r>
                      <a:r>
                        <a:rPr lang="es-ES" sz="1400" dirty="0" err="1" smtClean="0"/>
                        <a:t>gs</a:t>
                      </a:r>
                      <a:r>
                        <a:rPr lang="es-ES" sz="1400" dirty="0" smtClean="0"/>
                        <a:t> repatriación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Energía nuclear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Uso pacifico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Uso militar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Investigación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Relación directa con problemas países</a:t>
                      </a:r>
                      <a:r>
                        <a:rPr lang="es-ES" sz="1400" baseline="0" dirty="0" smtClean="0"/>
                        <a:t> en desarrollo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Antiterrorismo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Actividades combatir terrorismo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Subvenciones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 Organismos multilaterales y </a:t>
                      </a:r>
                      <a:r>
                        <a:rPr lang="es-ES" sz="1400" dirty="0" err="1" smtClean="0"/>
                        <a:t>ONGs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 empresas y</a:t>
                      </a:r>
                      <a:r>
                        <a:rPr lang="es-ES" sz="1400" baseline="0" dirty="0" smtClean="0"/>
                        <a:t> actividades comerciales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Prestamos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 más de un año, condonación deuda, interés por debajo de los de mercado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aseline="0" dirty="0" smtClean="0"/>
                        <a:t>A condiciones de mercado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 país donante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Formación y viaje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naturales de PED, costes administrativos y </a:t>
                      </a:r>
                      <a:r>
                        <a:rPr lang="es-ES" sz="1400" dirty="0" err="1" smtClean="0"/>
                        <a:t>EpD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Inversiones en capital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Costes corrientes de instalaciones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Ni sus instalaciones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3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Compromiso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4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03648" y="1890117"/>
            <a:ext cx="66967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acordada en la</a:t>
            </a:r>
            <a:r>
              <a:rPr lang="es-ES" dirty="0" smtClean="0"/>
              <a:t>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Asamblea General  de la ONU resolución 2626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[25] de 24 de octubre de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1970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2000" b="1" i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país desarrollado debe aportar el 0.7% del total del Producto Nacional Bruto (PNB)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2933" y="4647907"/>
            <a:ext cx="82261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 (Producto Interior Bruto)</a:t>
            </a:r>
          </a:p>
          <a:p>
            <a:pPr algn="just"/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cuantifica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producción total llevada a cabo en un país, independiente de la residencia del factor productivo que la genera.</a:t>
            </a:r>
          </a:p>
          <a:p>
            <a:pPr algn="just"/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PNB (Producto Nacional Bruto)</a:t>
            </a:r>
          </a:p>
          <a:p>
            <a:pPr algn="just"/>
            <a:r>
              <a:rPr lang="es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incluyen los productos o servicios obtenidos por factores productivos residentes en el país de medición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Por países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5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84354"/>
              </p:ext>
            </p:extLst>
          </p:nvPr>
        </p:nvGraphicFramePr>
        <p:xfrm>
          <a:off x="1650706" y="937529"/>
          <a:ext cx="655272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30425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PAIS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Importe en </a:t>
                      </a:r>
                      <a:r>
                        <a:rPr lang="es-ES" sz="1400" dirty="0" err="1" smtClean="0"/>
                        <a:t>mill</a:t>
                      </a:r>
                      <a:r>
                        <a:rPr lang="es-ES" sz="1400" dirty="0" smtClean="0"/>
                        <a:t> €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% s/ PIB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Suecia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4422.51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Luxemburgo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315.10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es-ES" sz="1400" dirty="0"/>
                    </a:p>
                  </a:txBody>
                  <a:tcPr/>
                </a:tc>
              </a:tr>
              <a:tr h="34564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Dinamarca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2282.14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Holanda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5224.97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Reino Unido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15013.33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Italia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3449.32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Portugal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271.91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Grecia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258.72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España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1435.77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Rumania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112.13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39752" y="5857527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CONCORD AIDWATCH </a:t>
            </a:r>
            <a:r>
              <a:rPr lang="es-ES" sz="1400" dirty="0" err="1" smtClean="0"/>
              <a:t>Report</a:t>
            </a:r>
            <a:r>
              <a:rPr lang="es-ES" sz="1400" dirty="0" smtClean="0"/>
              <a:t> 2016 sobre la AOD 2015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377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En el Estado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6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392039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Descentralizada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7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403648" y="2053297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entidad autonómica o local referencia su AOD al Presupuesto de la entidad, no al PIB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619673" y="4005064"/>
            <a:ext cx="626469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debate es:</a:t>
            </a:r>
          </a:p>
          <a:p>
            <a:pPr algn="just"/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qué presupuesto: el propio o el consolidado.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qué capítulos del presupuesto.</a:t>
            </a: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2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Ayuda al Desarrollo (AOD) – CAPV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8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19888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1/2007, DE 22 DE FEBRERO, </a:t>
            </a:r>
          </a:p>
          <a:p>
            <a:pPr algn="ctr"/>
            <a:r>
              <a:rPr lang="es-ES" sz="20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COOPERACIÓN PARA EL DESARROLLO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06039" y="3140968"/>
            <a:ext cx="7798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Disposición adicional segunda</a:t>
            </a:r>
          </a:p>
          <a:p>
            <a:pPr algn="ctr"/>
            <a:endParaRPr lang="es-ES" sz="2000" dirty="0" smtClean="0"/>
          </a:p>
          <a:p>
            <a:pPr algn="just"/>
            <a:r>
              <a:rPr lang="es-ES" sz="2000" dirty="0" smtClean="0"/>
              <a:t>Sin </a:t>
            </a:r>
            <a:r>
              <a:rPr lang="es-ES" sz="2000" dirty="0"/>
              <a:t>perjuicio de avanzar en el cumplimiento </a:t>
            </a:r>
            <a:r>
              <a:rPr lang="es-ES" sz="2000" dirty="0" smtClean="0"/>
              <a:t>del 0,7</a:t>
            </a:r>
            <a:r>
              <a:rPr lang="es-ES" sz="2000" dirty="0"/>
              <a:t>% sobre el producto nacional bruto en </a:t>
            </a:r>
            <a:r>
              <a:rPr lang="es-ES" sz="2000" dirty="0" smtClean="0"/>
              <a:t>coordinación con </a:t>
            </a:r>
            <a:r>
              <a:rPr lang="es-ES" sz="2000" dirty="0"/>
              <a:t>el resto de las administraciones públicas, </a:t>
            </a:r>
            <a:r>
              <a:rPr lang="es-ES" sz="2000" dirty="0" smtClean="0"/>
              <a:t>la Administración de </a:t>
            </a:r>
            <a:r>
              <a:rPr lang="es-ES" sz="2000" dirty="0"/>
              <a:t>la Comunidad Autónoma vasca </a:t>
            </a:r>
            <a:r>
              <a:rPr lang="es-ES" sz="2000" dirty="0" smtClean="0"/>
              <a:t>incrementará progresivamente </a:t>
            </a:r>
            <a:r>
              <a:rPr lang="es-ES" sz="2000" dirty="0"/>
              <a:t>las aportaciones destinadas a </a:t>
            </a:r>
            <a:r>
              <a:rPr lang="es-ES" sz="2000" dirty="0" smtClean="0"/>
              <a:t>la cooperación </a:t>
            </a:r>
            <a:r>
              <a:rPr lang="es-ES" sz="2000" dirty="0"/>
              <a:t>para el desarrollo y a la solidaridad </a:t>
            </a:r>
            <a:r>
              <a:rPr lang="es-ES" sz="2000" dirty="0" smtClean="0"/>
              <a:t>internacional, de </a:t>
            </a:r>
            <a:r>
              <a:rPr lang="es-ES" sz="2000" dirty="0"/>
              <a:t>forma que </a:t>
            </a:r>
            <a:r>
              <a:rPr lang="es-ES" sz="2000" dirty="0" smtClean="0"/>
              <a:t>constituyan el </a:t>
            </a:r>
            <a:r>
              <a:rPr lang="es-ES" sz="2000" dirty="0"/>
              <a:t>0,7% sobre el </a:t>
            </a:r>
            <a:r>
              <a:rPr lang="es-ES" sz="2000" dirty="0" smtClean="0"/>
              <a:t>gasto total </a:t>
            </a:r>
            <a:r>
              <a:rPr lang="es-ES" sz="2000" dirty="0"/>
              <a:t>consignado en los Presupuestos Generales </a:t>
            </a:r>
            <a:r>
              <a:rPr lang="es-ES" sz="2000" dirty="0" smtClean="0"/>
              <a:t>para el </a:t>
            </a:r>
            <a:r>
              <a:rPr lang="es-ES" sz="2000" dirty="0" smtClean="0"/>
              <a:t>año 2012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642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4814" y="155865"/>
            <a:ext cx="7772400" cy="50190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400" b="1" dirty="0">
                <a:solidFill>
                  <a:srgbClr val="333399"/>
                </a:solidFill>
                <a:latin typeface="Verdana" pitchFamily="34" charset="0"/>
              </a:rPr>
              <a:t>Presupuestos AAPP – Introducción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06" y="6237312"/>
            <a:ext cx="9014590" cy="52846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333399"/>
              </a:solidFill>
              <a:latin typeface="Verdana" pitchFamily="34" charset="0"/>
            </a:endParaRPr>
          </a:p>
          <a:p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Curso Presupuestos </a:t>
            </a:r>
            <a:r>
              <a:rPr lang="es-ES" sz="1400" i="1" dirty="0" err="1" smtClean="0">
                <a:solidFill>
                  <a:srgbClr val="333399"/>
                </a:solidFill>
                <a:latin typeface="Verdana" pitchFamily="34" charset="0"/>
              </a:rPr>
              <a:t>CpD</a:t>
            </a:r>
            <a:r>
              <a:rPr lang="es-ES" sz="1400" i="1" dirty="0" smtClean="0">
                <a:solidFill>
                  <a:srgbClr val="333399"/>
                </a:solidFill>
                <a:latin typeface="Verdana" pitchFamily="34" charset="0"/>
              </a:rPr>
              <a:t>                                                                                                            </a:t>
            </a:r>
            <a:fld id="{07805A2D-E64F-495A-A8C3-669780A12E02}" type="slidenum">
              <a:rPr lang="es-ES" sz="1400" i="1">
                <a:solidFill>
                  <a:srgbClr val="333399"/>
                </a:solidFill>
                <a:latin typeface="Verdana" pitchFamily="34" charset="0"/>
              </a:rPr>
              <a:t>9</a:t>
            </a:fld>
            <a:endParaRPr lang="es-ES" sz="1400" i="1" dirty="0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" name="Picture 4" descr="Logo coordi calidad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" y="0"/>
            <a:ext cx="1627268" cy="8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251520" y="638132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2933" y="16993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0533" y="154691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1510" y="1340768"/>
            <a:ext cx="8208962" cy="317009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Monotype Sorts" pitchFamily="2" charset="2"/>
              <a:buNone/>
            </a:pPr>
            <a:r>
              <a:rPr lang="es-ES_tradnl" altLang="es-ES" sz="20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1.- LEY ORGÁNICA DEL TRIBUNAL DE CUENTAS </a:t>
            </a:r>
          </a:p>
          <a:p>
            <a:pPr algn="just">
              <a:buClr>
                <a:srgbClr val="FF0000"/>
              </a:buClr>
              <a:buFont typeface="Monotype Sorts" pitchFamily="2" charset="2"/>
              <a:buNone/>
            </a:pPr>
            <a:endParaRPr lang="es-ES_tradnl" altLang="es-E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FF0000"/>
              </a:buClr>
              <a:buFont typeface="Monotype Sorts" pitchFamily="2" charset="2"/>
              <a:buNone/>
            </a:pP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</a:t>
            </a: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Orgánica </a:t>
            </a:r>
            <a:r>
              <a:rPr lang="es-ES_tradnl" altLang="es-E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2/1982, de 12 de mayo, del Tribunal de Cuentas en su art.4 señala </a:t>
            </a: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“integran el sector público español”:</a:t>
            </a:r>
          </a:p>
          <a:p>
            <a:pPr lvl="1" algn="just">
              <a:buClr>
                <a:srgbClr val="FF0000"/>
              </a:buClr>
            </a:pPr>
            <a:endParaRPr lang="es-ES_tradnl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La administración del Estado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Las Comunidades Autónomas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Las Corporaciones Locales.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Las entidades gestoras de la Seguridad Social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Los Organismos autónomos.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 Las Sociedades estatales y demás empresas públicas</a:t>
            </a:r>
          </a:p>
          <a:p>
            <a:pPr lvl="1" algn="just">
              <a:buClr>
                <a:srgbClr val="FF0000"/>
              </a:buClr>
              <a:buFont typeface="Monotype Sorts" pitchFamily="2" charset="2"/>
              <a:buNone/>
            </a:pPr>
            <a:endParaRPr lang="es-ES_tradnl" alt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3895" y="4365104"/>
            <a:ext cx="82089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Monotype Sorts" pitchFamily="2" charset="2"/>
              <a:buNone/>
            </a:pPr>
            <a:r>
              <a:rPr lang="es-ES_tradnl" altLang="es-ES" sz="2000" b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2.- CONTABILIDAD NACIONAL . S.E.C. 2010</a:t>
            </a:r>
          </a:p>
          <a:p>
            <a:pPr algn="just">
              <a:buClr>
                <a:srgbClr val="FF0000"/>
              </a:buClr>
              <a:buFont typeface="Monotype Sorts" pitchFamily="2" charset="2"/>
              <a:buNone/>
            </a:pPr>
            <a:endParaRPr lang="es-ES_tradnl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Administración Central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Comunidades Autónoma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Las Corporaciones Locales.</a:t>
            </a:r>
          </a:p>
          <a:p>
            <a:pPr lvl="1" algn="just">
              <a:buClr>
                <a:srgbClr val="FF0000"/>
              </a:buClr>
            </a:pPr>
            <a:r>
              <a:rPr lang="es-ES_tradnl" altLang="es-E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Seguridad Social</a:t>
            </a:r>
          </a:p>
          <a:p>
            <a:pPr lvl="1" algn="just">
              <a:buClr>
                <a:srgbClr val="FF0000"/>
              </a:buClr>
              <a:buFont typeface="Monotype Sorts" pitchFamily="2" charset="2"/>
              <a:buNone/>
            </a:pPr>
            <a:endParaRPr lang="es-ES_tradnl" altLang="es-E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2374</Words>
  <Application>Microsoft Office PowerPoint</Application>
  <PresentationFormat>Presentación en pantalla (4:3)</PresentationFormat>
  <Paragraphs>445</Paragraphs>
  <Slides>23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CURSO PRESUPUESTOS COOPERACION PARA DESARROLLO</vt:lpstr>
      <vt:lpstr>Ayuda al Desarrollo (AOD) – Qué es?</vt:lpstr>
      <vt:lpstr>Ayuda al Desarrollo (AOD) – Componentes</vt:lpstr>
      <vt:lpstr>Ayuda al Desarrollo (AOD) – Compromiso</vt:lpstr>
      <vt:lpstr>Ayuda al Desarrollo (AOD) – Por países</vt:lpstr>
      <vt:lpstr>Ayuda al Desarrollo (AOD) – En el Estado</vt:lpstr>
      <vt:lpstr>Ayuda al Desarrollo (AOD) – Descentralizada</vt:lpstr>
      <vt:lpstr>Ayuda al Desarrollo (AOD) – CAPV</vt:lpstr>
      <vt:lpstr>Presupuestos AAPP – Introducción</vt:lpstr>
      <vt:lpstr>Presupuestos AAPP – Sector Publico CAPV</vt:lpstr>
      <vt:lpstr>Presupuestos AAPP – Conceptos</vt:lpstr>
      <vt:lpstr>Presupuestos AAPP – Clasificaciones</vt:lpstr>
      <vt:lpstr>Presupuestos AAPP – Clasificaciones</vt:lpstr>
      <vt:lpstr>Presupuestos AAPP – Tipos presupuestos</vt:lpstr>
      <vt:lpstr>Presupuestos AAPP – Tipos presupuestos</vt:lpstr>
      <vt:lpstr>Presupuestos AAPP – Fases</vt:lpstr>
      <vt:lpstr>Presupuesto CpD</vt:lpstr>
      <vt:lpstr>Formula cálculo sobre Presupuestos</vt:lpstr>
      <vt:lpstr>Formula cálculo sobre el PIB</vt:lpstr>
      <vt:lpstr>Control Presupuestos – Acceso a información</vt:lpstr>
      <vt:lpstr>Control Presupuestos – Cuadros de control</vt:lpstr>
      <vt:lpstr>Control Presupuestos – Cuadros de control</vt:lpstr>
      <vt:lpstr>Enlaces de interés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PRESUPUESTOS CpD</dc:title>
  <dc:creator>Jesus</dc:creator>
  <cp:lastModifiedBy>Jesus</cp:lastModifiedBy>
  <cp:revision>74</cp:revision>
  <cp:lastPrinted>2017-07-19T13:41:06Z</cp:lastPrinted>
  <dcterms:created xsi:type="dcterms:W3CDTF">2017-07-13T16:30:33Z</dcterms:created>
  <dcterms:modified xsi:type="dcterms:W3CDTF">2017-09-18T16:00:24Z</dcterms:modified>
</cp:coreProperties>
</file>